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2" r:id="rId3"/>
    <p:sldId id="333" r:id="rId4"/>
    <p:sldId id="263" r:id="rId5"/>
    <p:sldId id="258" r:id="rId6"/>
    <p:sldId id="264" r:id="rId7"/>
    <p:sldId id="265" r:id="rId8"/>
    <p:sldId id="272" r:id="rId9"/>
    <p:sldId id="266" r:id="rId10"/>
    <p:sldId id="267" r:id="rId11"/>
    <p:sldId id="268" r:id="rId12"/>
    <p:sldId id="324" r:id="rId13"/>
    <p:sldId id="325" r:id="rId14"/>
    <p:sldId id="270" r:id="rId15"/>
    <p:sldId id="271" r:id="rId16"/>
    <p:sldId id="326" r:id="rId17"/>
    <p:sldId id="32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9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7" r:id="rId41"/>
    <p:sldId id="308" r:id="rId42"/>
    <p:sldId id="309" r:id="rId43"/>
    <p:sldId id="310" r:id="rId44"/>
    <p:sldId id="298" r:id="rId45"/>
    <p:sldId id="320" r:id="rId46"/>
    <p:sldId id="299" r:id="rId47"/>
    <p:sldId id="300" r:id="rId48"/>
    <p:sldId id="321" r:id="rId49"/>
    <p:sldId id="302" r:id="rId50"/>
    <p:sldId id="322" r:id="rId51"/>
    <p:sldId id="306" r:id="rId52"/>
    <p:sldId id="323" r:id="rId53"/>
    <p:sldId id="315" r:id="rId54"/>
    <p:sldId id="317" r:id="rId55"/>
    <p:sldId id="316" r:id="rId56"/>
    <p:sldId id="311" r:id="rId57"/>
    <p:sldId id="312" r:id="rId58"/>
    <p:sldId id="313" r:id="rId59"/>
    <p:sldId id="314" r:id="rId60"/>
    <p:sldId id="328" r:id="rId61"/>
    <p:sldId id="329" r:id="rId62"/>
    <p:sldId id="330" r:id="rId63"/>
    <p:sldId id="331" r:id="rId64"/>
    <p:sldId id="332" r:id="rId65"/>
    <p:sldId id="31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2"/>
    <p:restoredTop sz="67967"/>
  </p:normalViewPr>
  <p:slideViewPr>
    <p:cSldViewPr snapToGrid="0" snapToObjects="1" showGuides="1">
      <p:cViewPr>
        <p:scale>
          <a:sx n="100" d="100"/>
          <a:sy n="100" d="100"/>
        </p:scale>
        <p:origin x="2784" y="56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00446-E8BE-A444-A0AE-961DD6363644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93231-2FA7-BA46-AA3B-99692C5E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6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8CE76-B316-4446-9A31-42E9336F6C4B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8C25-B719-7245-A836-E34A8E052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3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3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4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4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feature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1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behat</a:t>
            </a:r>
            <a:r>
              <a:rPr lang="en-US" dirty="0" smtClean="0"/>
              <a:t> running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new scenario and it fails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3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to refactor to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designing objects with TDD We do Test Driven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4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is for a long term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2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8C25-B719-7245-A836-E34A8E052A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0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9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3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9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300" dirty="0" smtClean="0"/>
              <a:t>A</a:t>
            </a:r>
            <a:r>
              <a:rPr lang="en-US" sz="2300" baseline="0" dirty="0" smtClean="0"/>
              <a:t> common problem I have here is that I think of a class being SRP by doing only 1 thing, Yet this is wrong. A class should have only 1 reason to change. Granted we should not create massive classes that doing everything around that one thing but doing one thing well is different. </a:t>
            </a:r>
          </a:p>
          <a:p>
            <a:endParaRPr lang="en-US" sz="2300" baseline="0" dirty="0" smtClean="0"/>
          </a:p>
          <a:p>
            <a:r>
              <a:rPr lang="en-US" sz="2300" baseline="0" dirty="0" smtClean="0"/>
              <a:t>I find myself building classes that are only doing a single thing, A helper that does write, a helper that does read and before long my </a:t>
            </a:r>
            <a:r>
              <a:rPr lang="en-US" sz="2300" baseline="0" dirty="0" err="1" smtClean="0"/>
              <a:t>libiary</a:t>
            </a:r>
            <a:r>
              <a:rPr lang="en-US" sz="2300" baseline="0" dirty="0" smtClean="0"/>
              <a:t> code gets into a real mess.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0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simply means that a class should be easily extendable without modifying the class itself.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this look in Magento 2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6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mean ? Well what I did was create very generic interfaces. I have a product that started to implement Cart or Session so that when I created a new Product I had to implement methods</a:t>
            </a:r>
            <a:r>
              <a:rPr lang="en-US" baseline="0" dirty="0" smtClean="0"/>
              <a:t> that just return true to get away from PHP throwing me an error.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9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5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fo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3201345" y="3683141"/>
            <a:ext cx="5949411" cy="12171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133" i="1">
                <a:solidFill>
                  <a:schemeClr val="accent5"/>
                </a:solidFill>
              </a:defRPr>
            </a:lvl1pPr>
            <a:lvl2pPr marL="827293" indent="-217708">
              <a:spcBef>
                <a:spcPts val="400"/>
              </a:spcBef>
              <a:buFontTx/>
              <a:defRPr sz="2133" i="1">
                <a:solidFill>
                  <a:schemeClr val="accent5"/>
                </a:solidFill>
              </a:defRPr>
            </a:lvl2pPr>
            <a:lvl3pPr marL="1422364" indent="-203195">
              <a:spcBef>
                <a:spcPts val="400"/>
              </a:spcBef>
              <a:buFontTx/>
              <a:defRPr sz="2133" i="1">
                <a:solidFill>
                  <a:schemeClr val="accent5"/>
                </a:solidFill>
              </a:defRPr>
            </a:lvl3pPr>
            <a:lvl4pPr marL="2072588" indent="-243834">
              <a:spcBef>
                <a:spcPts val="400"/>
              </a:spcBef>
              <a:buFontTx/>
              <a:defRPr sz="2133" i="1">
                <a:solidFill>
                  <a:schemeClr val="accent5"/>
                </a:solidFill>
              </a:defRPr>
            </a:lvl4pPr>
            <a:lvl5pPr marL="2682172" indent="-243833">
              <a:spcBef>
                <a:spcPts val="400"/>
              </a:spcBef>
              <a:buFontTx/>
              <a:defRPr sz="2133" i="1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050398" y="2823364"/>
            <a:ext cx="6067596" cy="799307"/>
          </a:xfrm>
          <a:prstGeom prst="rect">
            <a:avLst/>
          </a:prstGeom>
        </p:spPr>
        <p:txBody>
          <a:bodyPr anchor="t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73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7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8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2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8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0786-33C5-FA4A-8BF5-858ABE1EE278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E4962-22F0-CC45-A2EE-853D70B48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0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9824" y="1380085"/>
            <a:ext cx="7575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Single Responsibility Principle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2859464" y="2530800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0" i="0" dirty="0" smtClean="0">
                <a:solidFill>
                  <a:srgbClr val="444444"/>
                </a:solidFill>
                <a:effectLst/>
              </a:rPr>
              <a:t>A class should have one and only one reason to change, meaning that a class should have only one job.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41480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739" y="182880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Open Closed 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0" i="0" dirty="0" smtClean="0">
                <a:solidFill>
                  <a:srgbClr val="444444"/>
                </a:solidFill>
                <a:effectLst/>
              </a:rPr>
              <a:t>Objects or entities should be open for extension, but closed for modification.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43249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5600" y="1306036"/>
            <a:ext cx="84963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@</a:t>
            </a:r>
            <a:r>
              <a:rPr lang="en-US" sz="3200" dirty="0" err="1" smtClean="0">
                <a:solidFill>
                  <a:srgbClr val="C792EA"/>
                </a:solidFill>
                <a:effectLst/>
              </a:rPr>
              <a:t>api</a:t>
            </a:r>
            <a:r>
              <a:rPr lang="en-US" sz="320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*/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interface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ProductRepositoryInterface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</a:p>
          <a:p>
            <a:r>
              <a:rPr lang="mr-IN" sz="3200" dirty="0" smtClean="0">
                <a:solidFill>
                  <a:srgbClr val="CAD3DE"/>
                </a:solidFill>
              </a:rPr>
              <a:t>……</a:t>
            </a:r>
            <a:endParaRPr lang="en-US" sz="3200" dirty="0" smtClean="0">
              <a:solidFill>
                <a:srgbClr val="CAD3DE"/>
              </a:solidFill>
              <a:effectLst/>
            </a:endParaRPr>
          </a:p>
          <a:p>
            <a:r>
              <a:rPr lang="en-US" sz="3200" dirty="0">
                <a:solidFill>
                  <a:srgbClr val="CAD3DE"/>
                </a:solidFill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2845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" y="2397948"/>
            <a:ext cx="11925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&lt;</a:t>
            </a:r>
            <a:r>
              <a:rPr lang="en-US" sz="3200" dirty="0" smtClean="0">
                <a:solidFill>
                  <a:srgbClr val="FF355B"/>
                </a:solidFill>
                <a:effectLst/>
              </a:rPr>
              <a:t>preference </a:t>
            </a:r>
          </a:p>
          <a:p>
            <a:r>
              <a:rPr lang="en-US" sz="3200" dirty="0">
                <a:solidFill>
                  <a:srgbClr val="FF355B"/>
                </a:solidFill>
              </a:rPr>
              <a:t> </a:t>
            </a:r>
            <a:r>
              <a:rPr lang="en-US" sz="3200" dirty="0" smtClean="0">
                <a:solidFill>
                  <a:srgbClr val="FF355B"/>
                </a:solidFill>
              </a:rPr>
              <a:t>        </a:t>
            </a:r>
            <a:r>
              <a:rPr lang="en-US" sz="3200" dirty="0" smtClean="0">
                <a:solidFill>
                  <a:srgbClr val="FFC251"/>
                </a:solidFill>
                <a:effectLst/>
              </a:rPr>
              <a:t>for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="Magento\Catalog\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ProductRepositoryInterface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"  </a:t>
            </a:r>
          </a:p>
          <a:p>
            <a:r>
              <a:rPr lang="en-US" sz="3200" dirty="0" smtClean="0">
                <a:solidFill>
                  <a:srgbClr val="C3E887"/>
                </a:solidFill>
                <a:effectLst/>
              </a:rPr>
              <a:t>         </a:t>
            </a:r>
            <a:r>
              <a:rPr lang="en-US" sz="3200" dirty="0" smtClean="0">
                <a:solidFill>
                  <a:srgbClr val="FFC251"/>
                </a:solidFill>
                <a:effectLst/>
              </a:rPr>
              <a:t>type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="Magento\Catalog\Model\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ProductRepository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”</a:t>
            </a:r>
          </a:p>
          <a:p>
            <a:r>
              <a:rPr lang="en-US" sz="3200" dirty="0" smtClean="0">
                <a:solidFill>
                  <a:srgbClr val="C3E887"/>
                </a:solidFill>
                <a:effectLst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/&gt;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92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739" y="182880"/>
            <a:ext cx="7821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Interface Segregation Principle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3048000" y="2967335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0" i="0" dirty="0" smtClean="0">
                <a:solidFill>
                  <a:srgbClr val="444444"/>
                </a:solidFill>
                <a:effectLst/>
              </a:rPr>
              <a:t>A client should never be forced to implement an interface that it doesn’t use or clients shouldn’t be forced to depend on methods they do not use.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89834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739" y="182880"/>
            <a:ext cx="804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Dependency Inversion Principle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3048000" y="296733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0" i="0" dirty="0" smtClean="0">
                <a:solidFill>
                  <a:srgbClr val="444444"/>
                </a:solidFill>
                <a:effectLst/>
              </a:rPr>
              <a:t>Entities must depend on abstractions not on concretions. It states that the high level module must not depend on the low level module, but they should depend on abstractions.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28306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5600" y="1306036"/>
            <a:ext cx="84963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@</a:t>
            </a:r>
            <a:r>
              <a:rPr lang="en-US" sz="3200" dirty="0" err="1" smtClean="0">
                <a:solidFill>
                  <a:srgbClr val="C792EA"/>
                </a:solidFill>
                <a:effectLst/>
              </a:rPr>
              <a:t>api</a:t>
            </a:r>
            <a:r>
              <a:rPr lang="en-US" sz="320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*/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interface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ProductRepositoryInterface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</a:p>
          <a:p>
            <a:r>
              <a:rPr lang="mr-IN" sz="3200" dirty="0" smtClean="0">
                <a:solidFill>
                  <a:srgbClr val="CAD3DE"/>
                </a:solidFill>
              </a:rPr>
              <a:t>……</a:t>
            </a:r>
            <a:endParaRPr lang="en-US" sz="3200" dirty="0" smtClean="0">
              <a:solidFill>
                <a:srgbClr val="CAD3DE"/>
              </a:solidFill>
              <a:effectLst/>
            </a:endParaRPr>
          </a:p>
          <a:p>
            <a:r>
              <a:rPr lang="en-US" sz="3200" dirty="0">
                <a:solidFill>
                  <a:srgbClr val="CAD3DE"/>
                </a:solidFill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8761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" y="2397948"/>
            <a:ext cx="11925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&lt;</a:t>
            </a:r>
            <a:r>
              <a:rPr lang="en-US" sz="3200" dirty="0" smtClean="0">
                <a:solidFill>
                  <a:srgbClr val="FF355B"/>
                </a:solidFill>
                <a:effectLst/>
              </a:rPr>
              <a:t>preference </a:t>
            </a:r>
          </a:p>
          <a:p>
            <a:r>
              <a:rPr lang="en-US" sz="3200" dirty="0">
                <a:solidFill>
                  <a:srgbClr val="FF355B"/>
                </a:solidFill>
              </a:rPr>
              <a:t> </a:t>
            </a:r>
            <a:r>
              <a:rPr lang="en-US" sz="3200" dirty="0" smtClean="0">
                <a:solidFill>
                  <a:srgbClr val="FF355B"/>
                </a:solidFill>
              </a:rPr>
              <a:t>        </a:t>
            </a:r>
            <a:r>
              <a:rPr lang="en-US" sz="3200" dirty="0" smtClean="0">
                <a:solidFill>
                  <a:srgbClr val="FFC251"/>
                </a:solidFill>
                <a:effectLst/>
              </a:rPr>
              <a:t>for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="Magento\Catalog\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ProductRepositoryInterface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"  </a:t>
            </a:r>
          </a:p>
          <a:p>
            <a:r>
              <a:rPr lang="en-US" sz="3200" dirty="0" smtClean="0">
                <a:solidFill>
                  <a:srgbClr val="C3E887"/>
                </a:solidFill>
                <a:effectLst/>
              </a:rPr>
              <a:t>         </a:t>
            </a:r>
            <a:r>
              <a:rPr lang="en-US" sz="3200" dirty="0" smtClean="0">
                <a:solidFill>
                  <a:srgbClr val="FFC251"/>
                </a:solidFill>
                <a:effectLst/>
              </a:rPr>
              <a:t>type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="Magento\Catalog\Model\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ProductRepository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”</a:t>
            </a:r>
          </a:p>
          <a:p>
            <a:r>
              <a:rPr lang="en-US" sz="3200" dirty="0" smtClean="0">
                <a:solidFill>
                  <a:srgbClr val="C3E887"/>
                </a:solidFill>
                <a:effectLst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/&gt;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18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19509" y="1349829"/>
            <a:ext cx="3529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 smtClean="0"/>
              <a:t>I</a:t>
            </a:r>
            <a:endParaRPr lang="en-US" sz="5200" dirty="0"/>
          </a:p>
        </p:txBody>
      </p:sp>
      <p:sp>
        <p:nvSpPr>
          <p:cNvPr id="5" name="Heart 4"/>
          <p:cNvSpPr/>
          <p:nvPr/>
        </p:nvSpPr>
        <p:spPr>
          <a:xfrm>
            <a:off x="4947557" y="2481904"/>
            <a:ext cx="2296886" cy="1959429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85" y="4334350"/>
            <a:ext cx="3229429" cy="26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43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8768" y="2385953"/>
            <a:ext cx="9423146" cy="2086093"/>
          </a:xfrm>
        </p:spPr>
        <p:txBody>
          <a:bodyPr>
            <a:normAutofit/>
          </a:bodyPr>
          <a:lstStyle/>
          <a:p>
            <a:r>
              <a:rPr lang="en-US" dirty="0" smtClean="0"/>
              <a:t>A framework is just one of the tools to help you developer “Better” and “faster”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6343" y="4287380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Symfony</a:t>
            </a:r>
            <a:r>
              <a:rPr lang="en-US" dirty="0" smtClean="0"/>
              <a:t>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44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67547" y="208269"/>
            <a:ext cx="6067596" cy="799307"/>
          </a:xfrm>
          <a:prstGeom prst="rect">
            <a:avLst/>
          </a:prstGeom>
        </p:spPr>
        <p:txBody>
          <a:bodyPr>
            <a:noAutofit/>
          </a:bodyPr>
          <a:lstStyle>
            <a:lvl1pPr defTabSz="306324">
              <a:defRPr sz="2144"/>
            </a:lvl1pPr>
          </a:lstStyle>
          <a:p>
            <a:r>
              <a:rPr lang="en-US" sz="5333" b="1" dirty="0" smtClean="0"/>
              <a:t>Hello World</a:t>
            </a:r>
            <a:endParaRPr sz="5333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790700"/>
            <a:ext cx="35272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Jcowie</a:t>
            </a:r>
            <a:endParaRPr lang="en-US" sz="3200" dirty="0" smtClean="0"/>
          </a:p>
          <a:p>
            <a:r>
              <a:rPr lang="en-US" sz="3200" dirty="0" smtClean="0"/>
              <a:t>Magento ECG</a:t>
            </a:r>
          </a:p>
          <a:p>
            <a:r>
              <a:rPr lang="en-US" sz="3200" dirty="0" smtClean="0"/>
              <a:t>Mage-Casts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: </a:t>
            </a:r>
            <a:r>
              <a:rPr lang="en-US" sz="3200" dirty="0" err="1" smtClean="0"/>
              <a:t>Jamescowie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6241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3429000"/>
            <a:ext cx="2980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Convenient 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662056" y="3428999"/>
            <a:ext cx="329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Maintainable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8692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3429000"/>
            <a:ext cx="2980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Convenient 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662056" y="3428999"/>
            <a:ext cx="329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Maintainable code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63486" y="4441371"/>
            <a:ext cx="2124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Coupled code</a:t>
            </a:r>
          </a:p>
          <a:p>
            <a:r>
              <a:rPr lang="en-US" dirty="0" smtClean="0"/>
              <a:t>Mixed responsibility</a:t>
            </a:r>
          </a:p>
          <a:p>
            <a:r>
              <a:rPr lang="en-US" dirty="0" smtClean="0"/>
              <a:t>Bound to framework</a:t>
            </a:r>
          </a:p>
          <a:p>
            <a:r>
              <a:rPr lang="en-US" dirty="0" smtClean="0"/>
              <a:t>Harder to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3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3429000"/>
            <a:ext cx="2980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Convenient code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662056" y="3428999"/>
            <a:ext cx="329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Maintainable code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763486" y="4441371"/>
            <a:ext cx="2124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Coupled code</a:t>
            </a:r>
          </a:p>
          <a:p>
            <a:r>
              <a:rPr lang="en-US" dirty="0" smtClean="0"/>
              <a:t>Mixed responsibility</a:t>
            </a:r>
          </a:p>
          <a:p>
            <a:r>
              <a:rPr lang="en-US" dirty="0" smtClean="0"/>
              <a:t>Bound to framework</a:t>
            </a:r>
          </a:p>
          <a:p>
            <a:r>
              <a:rPr lang="en-US" dirty="0" smtClean="0"/>
              <a:t>Harder to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6857" y="4395596"/>
            <a:ext cx="2075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Decoupled code</a:t>
            </a:r>
          </a:p>
          <a:p>
            <a:r>
              <a:rPr lang="en-US" dirty="0" smtClean="0"/>
              <a:t>Separated domain</a:t>
            </a:r>
          </a:p>
          <a:p>
            <a:r>
              <a:rPr lang="en-US" dirty="0" smtClean="0"/>
              <a:t>Framework agnostic</a:t>
            </a:r>
          </a:p>
          <a:p>
            <a:r>
              <a:rPr lang="en-US" dirty="0" smtClean="0"/>
              <a:t>Easier to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80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5557" y="1005905"/>
            <a:ext cx="1111431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execute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dirty="0" smtClean="0">
                <a:solidFill>
                  <a:srgbClr val="798194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if 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_request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getParam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Framework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App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dirty="0" err="1" smtClean="0">
                <a:solidFill>
                  <a:srgbClr val="FFCB6B"/>
                </a:solidFill>
                <a:effectLst/>
              </a:rPr>
              <a:t>ActionInterface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b="1" dirty="0" smtClean="0">
                <a:solidFill>
                  <a:srgbClr val="F77669"/>
                </a:solidFill>
                <a:effectLst/>
              </a:rPr>
              <a:t>PARAM_NAME_URL_ENCODED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))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return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resultRedirectFactory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create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setUrl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_redirect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getRedirectUrl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$category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_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initCategory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if 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$category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layerResolver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create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CB6B"/>
                </a:solidFill>
                <a:effectLst/>
              </a:rPr>
              <a:t>Resolver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b="1" dirty="0" smtClean="0">
                <a:solidFill>
                  <a:srgbClr val="F77669"/>
                </a:solidFill>
                <a:effectLst/>
              </a:rPr>
              <a:t>CATALOG_LAYER_CATEGORY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$settings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_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catalogDesign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getDesignSettings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$category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/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444444"/>
                </a:solidFill>
                <a:effectLst/>
              </a:rPr>
              <a:t>// apply custom design</a:t>
            </a:r>
            <a:br>
              <a:rPr lang="en-US" dirty="0" smtClean="0">
                <a:solidFill>
                  <a:srgbClr val="444444"/>
                </a:solidFill>
                <a:effectLst/>
              </a:rPr>
            </a:br>
            <a:r>
              <a:rPr lang="en-US" dirty="0" smtClean="0">
                <a:solidFill>
                  <a:srgbClr val="444444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if 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$settings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getCustomDesign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_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catalogDesign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applyCustomDesign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$settings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getCustomDesign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/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_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catalogSession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setLastViewedCategoryId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$category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getId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A7DBD8"/>
                </a:solidFill>
              </a:rPr>
              <a:t>        </a:t>
            </a:r>
            <a:r>
              <a:rPr lang="mr-IN" dirty="0" smtClean="0">
                <a:solidFill>
                  <a:srgbClr val="A7DBD8"/>
                </a:solidFill>
              </a:rPr>
              <a:t>…</a:t>
            </a:r>
            <a:r>
              <a:rPr lang="en-US" dirty="0" smtClean="0">
                <a:solidFill>
                  <a:srgbClr val="A7DBD8"/>
                </a:solidFill>
              </a:rPr>
              <a:t>..</a:t>
            </a:r>
            <a:endParaRPr lang="en-US" dirty="0" smtClean="0">
              <a:solidFill>
                <a:srgbClr val="A7DBD8"/>
              </a:solidFill>
              <a:effectLst/>
            </a:endParaRPr>
          </a:p>
          <a:p>
            <a:r>
              <a:rPr lang="en-US" dirty="0" smtClean="0">
                <a:solidFill>
                  <a:srgbClr val="A7DBD8"/>
                </a:solidFill>
              </a:rPr>
              <a:t>}</a:t>
            </a:r>
            <a:r>
              <a:rPr lang="en-US" dirty="0" smtClean="0">
                <a:solidFill>
                  <a:srgbClr val="A7DBD8"/>
                </a:solidFill>
                <a:effectLst/>
              </a:rPr>
              <a:t/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914" y="250371"/>
            <a:ext cx="4865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Magento can be convenient 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5063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867" y="3103954"/>
            <a:ext cx="10474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class </a:t>
            </a:r>
            <a:r>
              <a:rPr lang="en-US" sz="3200" dirty="0" smtClean="0">
                <a:solidFill>
                  <a:srgbClr val="FFCB6B"/>
                </a:solidFill>
                <a:effectLst/>
              </a:rPr>
              <a:t>Index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extends </a:t>
            </a:r>
            <a:r>
              <a:rPr lang="en-US" sz="3200" dirty="0" smtClean="0">
                <a:effectLst/>
              </a:rPr>
              <a:t>\Magento\Framework\App\Action\Action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192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542" y="1228397"/>
            <a:ext cx="1053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444444"/>
                </a:solidFill>
                <a:effectLst/>
              </a:rPr>
              <a:t>/** </a:t>
            </a:r>
            <a:r>
              <a:rPr lang="en-US" sz="2800" dirty="0" smtClean="0">
                <a:solidFill>
                  <a:srgbClr val="C792EA"/>
                </a:solidFill>
                <a:effectLst/>
              </a:rPr>
              <a:t>@</a:t>
            </a:r>
            <a:r>
              <a:rPr lang="en-US" sz="2800" dirty="0" err="1" smtClean="0">
                <a:solidFill>
                  <a:srgbClr val="C792EA"/>
                </a:solidFill>
                <a:effectLst/>
              </a:rPr>
              <a:t>var</a:t>
            </a:r>
            <a:r>
              <a:rPr lang="en-US" sz="2800" dirty="0" smtClean="0">
                <a:solidFill>
                  <a:srgbClr val="C792EA"/>
                </a:solidFill>
                <a:effectLst/>
              </a:rPr>
              <a:t> </a:t>
            </a:r>
            <a:r>
              <a:rPr lang="en-US" sz="2800" dirty="0" smtClean="0">
                <a:solidFill>
                  <a:srgbClr val="444444"/>
                </a:solidFill>
                <a:effectLst/>
              </a:rPr>
              <a:t>\Magento\Framework\View\Result\</a:t>
            </a:r>
            <a:r>
              <a:rPr lang="en-US" sz="2800" dirty="0" err="1" smtClean="0">
                <a:solidFill>
                  <a:srgbClr val="444444"/>
                </a:solidFill>
                <a:effectLst/>
              </a:rPr>
              <a:t>PageFactory</a:t>
            </a:r>
            <a:r>
              <a:rPr lang="en-US" sz="2800" dirty="0" smtClean="0">
                <a:solidFill>
                  <a:srgbClr val="444444"/>
                </a:solidFill>
                <a:effectLst/>
              </a:rPr>
              <a:t>  */</a:t>
            </a:r>
            <a:br>
              <a:rPr lang="en-US" sz="2800" dirty="0" smtClean="0">
                <a:solidFill>
                  <a:srgbClr val="444444"/>
                </a:solidFill>
                <a:effectLst/>
              </a:rPr>
            </a:br>
            <a:r>
              <a:rPr lang="en-US" sz="2800" dirty="0" smtClean="0">
                <a:solidFill>
                  <a:srgbClr val="C792EA"/>
                </a:solidFill>
                <a:effectLst/>
              </a:rPr>
              <a:t>protected 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sz="2800" dirty="0" err="1" smtClean="0">
                <a:solidFill>
                  <a:srgbClr val="FF5370"/>
                </a:solidFill>
                <a:effectLst/>
              </a:rPr>
              <a:t>resultPageFactory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A7DBD8"/>
                </a:solidFill>
                <a:effectLst/>
              </a:rPr>
              <a:t/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2800" dirty="0" smtClean="0">
                <a:solidFill>
                  <a:srgbClr val="76D4FF"/>
                </a:solidFill>
                <a:effectLst/>
              </a:rPr>
              <a:t>__construct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</a:t>
            </a:r>
            <a:br>
              <a:rPr lang="en-US" sz="2800" dirty="0" smtClean="0">
                <a:solidFill>
                  <a:srgbClr val="798194"/>
                </a:solidFill>
                <a:effectLst/>
              </a:rPr>
            </a:br>
            <a:r>
              <a:rPr lang="en-US" sz="28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Framework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App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Action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Context </a:t>
            </a:r>
            <a:r>
              <a:rPr lang="en-US" sz="2800" dirty="0" smtClean="0">
                <a:solidFill>
                  <a:srgbClr val="FF4500"/>
                </a:solidFill>
                <a:effectLst/>
              </a:rPr>
              <a:t>$context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,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A7DBD8"/>
                </a:solidFill>
                <a:effectLst/>
              </a:rPr>
              <a:t>    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Framework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View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Result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err="1" smtClean="0">
                <a:solidFill>
                  <a:srgbClr val="C3D3DE"/>
                </a:solidFill>
                <a:effectLst/>
              </a:rPr>
              <a:t>PageFactory</a:t>
            </a:r>
            <a:r>
              <a:rPr lang="en-US" sz="2800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sz="28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2800" dirty="0" err="1" smtClean="0">
                <a:solidFill>
                  <a:srgbClr val="FF4500"/>
                </a:solidFill>
                <a:effectLst/>
              </a:rPr>
              <a:t>resultPageFactory</a:t>
            </a:r>
            <a:r>
              <a:rPr lang="en-US" sz="2800" dirty="0" smtClean="0">
                <a:solidFill>
                  <a:srgbClr val="FF4500"/>
                </a:solidFill>
                <a:effectLst/>
              </a:rPr>
              <a:t/>
            </a:r>
            <a:br>
              <a:rPr lang="en-US" sz="2800" dirty="0" smtClean="0">
                <a:solidFill>
                  <a:srgbClr val="FF4500"/>
                </a:solidFill>
                <a:effectLst/>
              </a:rPr>
            </a:br>
            <a:r>
              <a:rPr lang="en-US" sz="2800" dirty="0" smtClean="0">
                <a:solidFill>
                  <a:srgbClr val="798194"/>
                </a:solidFill>
                <a:effectLst/>
              </a:rPr>
              <a:t>) </a:t>
            </a:r>
            <a:r>
              <a:rPr lang="en-US" sz="28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2800" dirty="0" smtClean="0">
                <a:solidFill>
                  <a:srgbClr val="CAD3DE"/>
                </a:solidFill>
                <a:effectLst/>
              </a:rPr>
            </a:br>
            <a:r>
              <a:rPr lang="en-US" sz="28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800" dirty="0" err="1" smtClean="0">
                <a:solidFill>
                  <a:srgbClr val="FF5370"/>
                </a:solidFill>
                <a:effectLst/>
              </a:rPr>
              <a:t>resultPageFactory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28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2800" dirty="0" err="1" smtClean="0">
                <a:solidFill>
                  <a:srgbClr val="FF4500"/>
                </a:solidFill>
                <a:effectLst/>
              </a:rPr>
              <a:t>resultPageFactory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C792EA"/>
                </a:solidFill>
                <a:effectLst/>
              </a:rPr>
              <a:t>parent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sz="2800" dirty="0" smtClean="0">
                <a:solidFill>
                  <a:srgbClr val="8DC4F0"/>
                </a:solidFill>
                <a:effectLst/>
              </a:rPr>
              <a:t>__construct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800" dirty="0" smtClean="0">
                <a:solidFill>
                  <a:srgbClr val="FF4500"/>
                </a:solidFill>
                <a:effectLst/>
              </a:rPr>
              <a:t>$context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CAD3DE"/>
                </a:solidFill>
                <a:effectLst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6716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655" y="1223164"/>
            <a:ext cx="8617602" cy="799307"/>
          </a:xfrm>
        </p:spPr>
        <p:txBody>
          <a:bodyPr>
            <a:normAutofit/>
          </a:bodyPr>
          <a:lstStyle/>
          <a:p>
            <a:r>
              <a:rPr lang="en-US" dirty="0" smtClean="0"/>
              <a:t>Large number of dependencies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6655" y="2695192"/>
            <a:ext cx="7445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</a:rPr>
              <a:t>\Magento\Framework\App\Action\Context $context,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\Magento\Framework\View\Result\</a:t>
            </a:r>
            <a:r>
              <a:rPr lang="en-US" dirty="0" err="1" smtClean="0">
                <a:effectLst/>
              </a:rPr>
              <a:t>PageFactory</a:t>
            </a:r>
            <a:r>
              <a:rPr lang="en-US" dirty="0" smtClean="0">
                <a:effectLst/>
              </a:rPr>
              <a:t> $</a:t>
            </a:r>
            <a:r>
              <a:rPr lang="en-US" dirty="0" err="1" smtClean="0">
                <a:effectLst/>
              </a:rPr>
              <a:t>resultPageFactory</a:t>
            </a:r>
            <a:endParaRPr lang="en-US" dirty="0" smtClean="0">
              <a:effectLst/>
            </a:endParaRPr>
          </a:p>
          <a:p>
            <a:r>
              <a:rPr lang="en-US" dirty="0"/>
              <a:t>\Magento\Framework\Registry $</a:t>
            </a:r>
            <a:r>
              <a:rPr lang="en-US" dirty="0" err="1"/>
              <a:t>coreRegistry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\Magento\Store\Model\</a:t>
            </a:r>
            <a:r>
              <a:rPr lang="en-US" dirty="0" err="1"/>
              <a:t>StoreManagerInterface</a:t>
            </a:r>
            <a:r>
              <a:rPr lang="en-US" dirty="0"/>
              <a:t> $</a:t>
            </a:r>
            <a:r>
              <a:rPr lang="en-US" dirty="0" err="1"/>
              <a:t>storeManager</a:t>
            </a:r>
            <a:r>
              <a:rPr lang="en-US" dirty="0" smtClean="0"/>
              <a:t>,</a:t>
            </a:r>
          </a:p>
          <a:p>
            <a:r>
              <a:rPr lang="en-US" dirty="0" err="1"/>
              <a:t>CategoryRepositoryInterface</a:t>
            </a:r>
            <a:r>
              <a:rPr lang="en-US" dirty="0"/>
              <a:t> $</a:t>
            </a:r>
            <a:r>
              <a:rPr lang="en-US" dirty="0" err="1"/>
              <a:t>categoryRepository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88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121" b="20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07328" y="5704115"/>
            <a:ext cx="457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Unit testing becomes hard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14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3542" y="2191993"/>
            <a:ext cx="9444916" cy="30658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“convenient” controller requires</a:t>
            </a:r>
            <a:br>
              <a:rPr lang="en-US" dirty="0" smtClean="0"/>
            </a:br>
            <a:r>
              <a:rPr lang="en-US" dirty="0" smtClean="0"/>
              <a:t>more Integration Tests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31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2202" y="3106393"/>
            <a:ext cx="6067596" cy="799307"/>
          </a:xfrm>
        </p:spPr>
        <p:txBody>
          <a:bodyPr/>
          <a:lstStyle/>
          <a:p>
            <a:r>
              <a:rPr lang="en-US" dirty="0" smtClean="0"/>
              <a:t>Potential code smell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13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167547" y="2287245"/>
            <a:ext cx="11252359" cy="385292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Background on OOP </a:t>
            </a:r>
          </a:p>
          <a:p>
            <a:r>
              <a:rPr lang="en-US" sz="2800" dirty="0"/>
              <a:t>Insight into my thinking</a:t>
            </a:r>
          </a:p>
          <a:p>
            <a:r>
              <a:rPr lang="en-US" sz="2800" dirty="0"/>
              <a:t>Insight into my workflow </a:t>
            </a:r>
          </a:p>
          <a:p>
            <a:r>
              <a:rPr lang="en-US" sz="2800" dirty="0"/>
              <a:t>A fun 30 mins </a:t>
            </a:r>
          </a:p>
          <a:p>
            <a:endParaRPr sz="2667" dirty="0"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67547" y="208269"/>
            <a:ext cx="6067596" cy="799307"/>
          </a:xfrm>
          <a:prstGeom prst="rect">
            <a:avLst/>
          </a:prstGeom>
        </p:spPr>
        <p:txBody>
          <a:bodyPr>
            <a:noAutofit/>
          </a:bodyPr>
          <a:lstStyle>
            <a:lvl1pPr defTabSz="306324">
              <a:defRPr sz="2144"/>
            </a:lvl1pPr>
          </a:lstStyle>
          <a:p>
            <a:r>
              <a:rPr lang="en-US" sz="5333" b="1" dirty="0" smtClean="0"/>
              <a:t>Objectively</a:t>
            </a:r>
            <a:endParaRPr sz="5333" b="1" dirty="0"/>
          </a:p>
        </p:txBody>
      </p:sp>
    </p:spTree>
    <p:extLst>
      <p:ext uri="{BB962C8B-B14F-4D97-AF65-F5344CB8AC3E}">
        <p14:creationId xmlns:p14="http://schemas.microsoft.com/office/powerpoint/2010/main" val="1049678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see and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58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28281"/>
            <a:ext cx="126274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792EA"/>
                </a:solidFill>
                <a:effectLst/>
              </a:rPr>
              <a:t>protected function </a:t>
            </a:r>
            <a:r>
              <a:rPr lang="en-US" sz="2800" dirty="0" smtClean="0">
                <a:solidFill>
                  <a:srgbClr val="76D4FF"/>
                </a:solidFill>
                <a:effectLst/>
              </a:rPr>
              <a:t>configure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2800" dirty="0" smtClean="0">
                <a:solidFill>
                  <a:srgbClr val="798194"/>
                </a:solidFill>
                <a:effectLst/>
              </a:rPr>
            </a:br>
            <a:r>
              <a:rPr lang="en-US" sz="28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2800" dirty="0" smtClean="0">
                <a:solidFill>
                  <a:srgbClr val="CAD3DE"/>
                </a:solidFill>
                <a:effectLst/>
              </a:rPr>
            </a:br>
            <a:r>
              <a:rPr lang="en-US" sz="28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800" dirty="0" err="1" smtClean="0">
                <a:solidFill>
                  <a:srgbClr val="76D4FF"/>
                </a:solidFill>
                <a:effectLst/>
              </a:rPr>
              <a:t>setName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8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800" dirty="0" err="1" smtClean="0">
                <a:solidFill>
                  <a:srgbClr val="C3E887"/>
                </a:solidFill>
                <a:effectLst/>
              </a:rPr>
              <a:t>generate:showcaseproducefeed</a:t>
            </a:r>
            <a:r>
              <a:rPr lang="en-US" sz="28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800" dirty="0" err="1" smtClean="0">
                <a:solidFill>
                  <a:srgbClr val="76D4FF"/>
                </a:solidFill>
                <a:effectLst/>
              </a:rPr>
              <a:t>setDescription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800" dirty="0" smtClean="0">
                <a:solidFill>
                  <a:srgbClr val="C3E887"/>
                </a:solidFill>
                <a:effectLst/>
              </a:rPr>
              <a:t>'Generate a produce feed of showcase products in </a:t>
            </a:r>
            <a:r>
              <a:rPr lang="en-US" sz="2800" dirty="0" err="1" smtClean="0">
                <a:solidFill>
                  <a:srgbClr val="C3E887"/>
                </a:solidFill>
                <a:effectLst/>
              </a:rPr>
              <a:t>json</a:t>
            </a:r>
            <a:r>
              <a:rPr lang="en-US" sz="28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800" dirty="0" smtClean="0">
                <a:solidFill>
                  <a:srgbClr val="C792EA"/>
                </a:solidFill>
                <a:effectLst/>
              </a:rPr>
              <a:t>parent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sz="2800" dirty="0" smtClean="0">
                <a:solidFill>
                  <a:srgbClr val="8DC4F0"/>
                </a:solidFill>
                <a:effectLst/>
              </a:rPr>
              <a:t>configure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800" dirty="0" smtClean="0">
                <a:solidFill>
                  <a:srgbClr val="A7DBD8"/>
                </a:solidFill>
                <a:effectLst/>
              </a:rPr>
            </a:br>
            <a:r>
              <a:rPr lang="en-US" sz="2800" dirty="0" smtClean="0">
                <a:solidFill>
                  <a:srgbClr val="CAD3DE"/>
                </a:solidFill>
                <a:effectLst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7526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71517"/>
            <a:ext cx="11125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792EA"/>
                </a:solidFill>
                <a:effectLst/>
              </a:rPr>
              <a:t>protected function 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execute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C3D3DE"/>
                </a:solidFill>
                <a:effectLst/>
              </a:rPr>
              <a:t>InputInterface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$input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err="1" smtClean="0">
                <a:solidFill>
                  <a:srgbClr val="C3D3DE"/>
                </a:solidFill>
                <a:effectLst/>
              </a:rPr>
              <a:t>OutputInterface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$output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dirty="0" smtClean="0">
                <a:solidFill>
                  <a:srgbClr val="798194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products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get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'24-MB01'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$writer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filesystem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getDirectoryWrite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var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$writer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openFile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showcase.json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'w'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/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try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lock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try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write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82B1FF"/>
                </a:solidFill>
                <a:effectLst/>
              </a:rPr>
              <a:t>json_encode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[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product_name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 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getName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                         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product_price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getPrice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dirty="0" smtClean="0">
                <a:solidFill>
                  <a:srgbClr val="798194"/>
                </a:solidFill>
                <a:effectLst/>
              </a:rPr>
            </a:br>
            <a:r>
              <a:rPr lang="en-US" dirty="0" smtClean="0">
                <a:solidFill>
                  <a:srgbClr val="798194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]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finally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unlock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}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finally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close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/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$output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writeln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"Feed Generated"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03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3513" y="3071753"/>
            <a:ext cx="7724973" cy="7144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add XML </a:t>
            </a:r>
            <a:r>
              <a:rPr lang="en-US" smtClean="0"/>
              <a:t>feed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3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" y="0"/>
            <a:ext cx="13093700" cy="67403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792EA"/>
                </a:solidFill>
                <a:effectLst/>
              </a:rPr>
              <a:t>protected function 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execute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C3D3DE"/>
                </a:solidFill>
                <a:effectLst/>
              </a:rPr>
              <a:t>InputInterface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$input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err="1" smtClean="0">
                <a:solidFill>
                  <a:srgbClr val="C3D3DE"/>
                </a:solidFill>
                <a:effectLst/>
              </a:rPr>
              <a:t>OutputInterface</a:t>
            </a:r>
            <a:r>
              <a:rPr lang="en-US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$output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dirty="0" smtClean="0">
                <a:solidFill>
                  <a:srgbClr val="798194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products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get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'24-MB01'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$writer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filesystem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getDirectoryWrite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var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$writer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openFile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showcase.json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'w'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xmlFile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$writer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openFile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showcase.xml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'w'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try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lock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try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write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82B1FF"/>
                </a:solidFill>
                <a:effectLst/>
              </a:rPr>
              <a:t>json_encode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[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product_name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 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getName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                         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dirty="0" err="1" smtClean="0">
                <a:solidFill>
                  <a:srgbClr val="C3E887"/>
                </a:solidFill>
                <a:effectLst/>
              </a:rPr>
              <a:t>product_price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getPrice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dirty="0" smtClean="0">
                <a:solidFill>
                  <a:srgbClr val="798194"/>
                </a:solidFill>
                <a:effectLst/>
              </a:rPr>
            </a:br>
            <a:r>
              <a:rPr lang="en-US" dirty="0" smtClean="0">
                <a:solidFill>
                  <a:srgbClr val="798194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]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/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showcaseXML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new 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dirty="0" err="1" smtClean="0">
                <a:solidFill>
                  <a:srgbClr val="C3D3DE"/>
                </a:solidFill>
                <a:effectLst/>
              </a:rPr>
              <a:t>SimpleXMLElement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"&lt;showcase&gt;&lt;/showcase&gt;"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showcaseXML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addAttribute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'showcase-products'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'today'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showcaseAttributes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showcaseXML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addChild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getName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showcaseAttributes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addAttribute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'price'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getPrice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/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xmlFile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write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dirty="0" err="1" smtClean="0">
                <a:solidFill>
                  <a:srgbClr val="FF5370"/>
                </a:solidFill>
                <a:effectLst/>
              </a:rPr>
              <a:t>showcaseXML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asXML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 </a:t>
            </a:r>
            <a:r>
              <a:rPr lang="en-US" dirty="0" smtClean="0">
                <a:solidFill>
                  <a:srgbClr val="C792EA"/>
                </a:solidFill>
                <a:effectLst/>
              </a:rPr>
              <a:t>finally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        </a:t>
            </a:r>
            <a:r>
              <a:rPr lang="en-US" dirty="0" smtClean="0">
                <a:solidFill>
                  <a:srgbClr val="FF5370"/>
                </a:solidFill>
                <a:effectLst/>
              </a:rPr>
              <a:t>$file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smtClean="0">
                <a:solidFill>
                  <a:srgbClr val="76D4FF"/>
                </a:solidFill>
                <a:effectLst/>
              </a:rPr>
              <a:t>unlock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A7DBD8"/>
                </a:solidFill>
                <a:effectLst/>
              </a:rPr>
              <a:t>        </a:t>
            </a: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r>
              <a:rPr lang="mr-IN" dirty="0" smtClean="0">
                <a:solidFill>
                  <a:srgbClr val="CAD3DE"/>
                </a:solidFill>
              </a:rPr>
              <a:t>…</a:t>
            </a:r>
            <a:r>
              <a:rPr lang="en-US" dirty="0" smtClean="0">
                <a:solidFill>
                  <a:srgbClr val="CAD3DE"/>
                </a:solidFill>
                <a:effectLst/>
              </a:rPr>
              <a:t/>
            </a:r>
            <a:br>
              <a:rPr lang="en-US" dirty="0" smtClean="0">
                <a:solidFill>
                  <a:srgbClr val="CAD3DE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dirty="0" smtClean="0">
                <a:solidFill>
                  <a:srgbClr val="FF4500"/>
                </a:solidFill>
                <a:effectLst/>
              </a:rPr>
              <a:t>$output</a:t>
            </a:r>
            <a:r>
              <a:rPr lang="en-US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dirty="0" err="1" smtClean="0">
                <a:solidFill>
                  <a:srgbClr val="76D4FF"/>
                </a:solidFill>
                <a:effectLst/>
              </a:rPr>
              <a:t>writeln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dirty="0" smtClean="0">
                <a:solidFill>
                  <a:srgbClr val="C3E887"/>
                </a:solidFill>
                <a:effectLst/>
              </a:rPr>
              <a:t>"Feed Generated"</a:t>
            </a:r>
            <a:r>
              <a:rPr lang="en-US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dirty="0" smtClean="0">
                <a:solidFill>
                  <a:srgbClr val="A7DBD8"/>
                </a:solidFill>
                <a:effectLst/>
              </a:rPr>
            </a:br>
            <a:r>
              <a:rPr lang="en-US" dirty="0" smtClean="0">
                <a:solidFill>
                  <a:srgbClr val="CAD3DE"/>
                </a:solidFill>
                <a:effectLst/>
              </a:rPr>
              <a:t>}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330200" y="1384300"/>
            <a:ext cx="4800600" cy="3683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114300" y="3225800"/>
            <a:ext cx="8039100" cy="24003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42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0398" y="2823364"/>
            <a:ext cx="7182502" cy="7993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class had reason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test this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1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1500" y="901174"/>
            <a:ext cx="11925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2400" dirty="0" smtClean="0">
                <a:solidFill>
                  <a:srgbClr val="76D4FF"/>
                </a:solidFill>
                <a:effectLst/>
              </a:rPr>
              <a:t>__construct</a:t>
            </a:r>
            <a:r>
              <a:rPr lang="en-US" sz="2400" dirty="0" smtClean="0">
                <a:solidFill>
                  <a:srgbClr val="798194"/>
                </a:solidFill>
                <a:effectLst/>
              </a:rPr>
              <a:t>(</a:t>
            </a:r>
            <a:br>
              <a:rPr lang="en-US" sz="2400" dirty="0" smtClean="0">
                <a:solidFill>
                  <a:srgbClr val="798194"/>
                </a:solidFill>
                <a:effectLst/>
              </a:rPr>
            </a:br>
            <a:r>
              <a:rPr lang="en-US" sz="24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Catalog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err="1" smtClean="0">
                <a:solidFill>
                  <a:srgbClr val="C3D3DE"/>
                </a:solidFill>
                <a:effectLst/>
              </a:rPr>
              <a:t>Api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err="1" smtClean="0">
                <a:solidFill>
                  <a:srgbClr val="C3D3DE"/>
                </a:solidFill>
                <a:effectLst/>
              </a:rPr>
              <a:t>ProductRepositoryInterface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2400" dirty="0" err="1" smtClean="0">
                <a:solidFill>
                  <a:srgbClr val="FF4500"/>
                </a:solidFill>
                <a:effectLst/>
              </a:rPr>
              <a:t>productRepository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,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A7DBD8"/>
                </a:solidFill>
                <a:effectLst/>
              </a:rPr>
              <a:t>    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Framework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App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State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$state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,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A7DBD8"/>
                </a:solidFill>
                <a:effectLst/>
              </a:rPr>
              <a:t>    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Magento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Framework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400" dirty="0" smtClean="0">
                <a:solidFill>
                  <a:srgbClr val="C3D3DE"/>
                </a:solidFill>
                <a:effectLst/>
              </a:rPr>
              <a:t>Filesystem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$filesystem</a:t>
            </a:r>
            <a:br>
              <a:rPr lang="en-US" sz="2400" dirty="0" smtClean="0">
                <a:solidFill>
                  <a:srgbClr val="FF4500"/>
                </a:solidFill>
                <a:effectLst/>
              </a:rPr>
            </a:br>
            <a:r>
              <a:rPr lang="en-US" sz="2400" dirty="0" smtClean="0">
                <a:solidFill>
                  <a:srgbClr val="798194"/>
                </a:solidFill>
                <a:effectLst/>
              </a:rPr>
              <a:t>) </a:t>
            </a:r>
            <a:r>
              <a:rPr lang="en-US" sz="24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2400" dirty="0" smtClean="0">
                <a:solidFill>
                  <a:srgbClr val="CAD3DE"/>
                </a:solidFill>
                <a:effectLst/>
              </a:rPr>
            </a:br>
            <a:r>
              <a:rPr lang="en-US" sz="24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$state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400" dirty="0" err="1" smtClean="0">
                <a:solidFill>
                  <a:srgbClr val="76D4FF"/>
                </a:solidFill>
                <a:effectLst/>
              </a:rPr>
              <a:t>setAreaCode</a:t>
            </a:r>
            <a:r>
              <a:rPr lang="en-US" sz="24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400" dirty="0" smtClean="0">
                <a:solidFill>
                  <a:srgbClr val="C3E887"/>
                </a:solidFill>
                <a:effectLst/>
              </a:rPr>
              <a:t>'frontend'</a:t>
            </a:r>
            <a:r>
              <a:rPr lang="en-US" sz="24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4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400" dirty="0" smtClean="0">
                <a:solidFill>
                  <a:srgbClr val="FF5370"/>
                </a:solidFill>
                <a:effectLst/>
              </a:rPr>
              <a:t>products 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2400" dirty="0" err="1" smtClean="0">
                <a:solidFill>
                  <a:srgbClr val="FF4500"/>
                </a:solidFill>
                <a:effectLst/>
              </a:rPr>
              <a:t>productRepository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4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400" dirty="0" smtClean="0">
                <a:solidFill>
                  <a:srgbClr val="FF5370"/>
                </a:solidFill>
                <a:effectLst/>
              </a:rPr>
              <a:t>filesystem 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2400" dirty="0" smtClean="0">
                <a:solidFill>
                  <a:srgbClr val="FF4500"/>
                </a:solidFill>
                <a:effectLst/>
              </a:rPr>
              <a:t>$filesystem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2400" dirty="0" smtClean="0">
                <a:solidFill>
                  <a:srgbClr val="C792EA"/>
                </a:solidFill>
                <a:effectLst/>
              </a:rPr>
              <a:t>parent</a:t>
            </a:r>
            <a:r>
              <a:rPr lang="en-US" sz="2400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sz="2400" dirty="0" smtClean="0">
                <a:solidFill>
                  <a:srgbClr val="8DC4F0"/>
                </a:solidFill>
                <a:effectLst/>
              </a:rPr>
              <a:t>__construct</a:t>
            </a:r>
            <a:r>
              <a:rPr lang="en-US" sz="24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24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400" dirty="0" smtClean="0">
                <a:solidFill>
                  <a:srgbClr val="A7DBD8"/>
                </a:solidFill>
                <a:effectLst/>
              </a:rPr>
            </a:br>
            <a:r>
              <a:rPr lang="en-US" sz="2400" dirty="0" smtClean="0">
                <a:solidFill>
                  <a:srgbClr val="CAD3DE"/>
                </a:solidFill>
                <a:effectLst/>
              </a:rPr>
              <a:t>}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14400" y="5175022"/>
            <a:ext cx="11925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5370"/>
                </a:solidFill>
                <a:effectLst/>
              </a:rPr>
              <a:t>$</a:t>
            </a:r>
            <a:r>
              <a:rPr lang="en-US" sz="2800" dirty="0" err="1" smtClean="0">
                <a:solidFill>
                  <a:srgbClr val="FF5370"/>
                </a:solidFill>
                <a:effectLst/>
              </a:rPr>
              <a:t>showcaseXML</a:t>
            </a:r>
            <a:r>
              <a:rPr lang="en-US" sz="2800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sz="28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2800" dirty="0" smtClean="0">
                <a:solidFill>
                  <a:srgbClr val="C792EA"/>
                </a:solidFill>
                <a:effectLst/>
              </a:rPr>
              <a:t>new 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2800" dirty="0" err="1" smtClean="0">
                <a:solidFill>
                  <a:srgbClr val="C3D3DE"/>
                </a:solidFill>
                <a:effectLst/>
              </a:rPr>
              <a:t>SimpleXMLElement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800" dirty="0" smtClean="0">
                <a:solidFill>
                  <a:srgbClr val="C3E887"/>
                </a:solidFill>
                <a:effectLst/>
              </a:rPr>
              <a:t>"&lt;showcase&gt;&lt;/showcase&gt;"</a:t>
            </a:r>
            <a:r>
              <a:rPr lang="en-US" sz="28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800" dirty="0" smtClean="0">
                <a:solidFill>
                  <a:srgbClr val="A7DBD8"/>
                </a:solidFill>
                <a:effectLst/>
              </a:rPr>
              <a:t>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327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6429" y="2931348"/>
            <a:ext cx="92528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Scenario: </a:t>
            </a:r>
            <a:r>
              <a:rPr lang="en-US" sz="3200" dirty="0" smtClean="0">
                <a:solidFill>
                  <a:schemeClr val="bg1"/>
                </a:solidFill>
              </a:rPr>
              <a:t>Products are presented in JSON file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Given </a:t>
            </a:r>
            <a:r>
              <a:rPr lang="en-US" sz="3200" dirty="0" smtClean="0">
                <a:solidFill>
                  <a:schemeClr val="bg1"/>
                </a:solidFill>
              </a:rPr>
              <a:t>The generate command exists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When </a:t>
            </a:r>
            <a:r>
              <a:rPr lang="en-US" sz="3200" dirty="0" smtClean="0">
                <a:solidFill>
                  <a:schemeClr val="bg1"/>
                </a:solidFill>
              </a:rPr>
              <a:t>I run the generate command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Then </a:t>
            </a:r>
            <a:r>
              <a:rPr lang="en-US" sz="3200" dirty="0" smtClean="0">
                <a:solidFill>
                  <a:schemeClr val="bg1"/>
                </a:solidFill>
              </a:rPr>
              <a:t>I should see a JSON file created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570484"/>
            <a:ext cx="3898900" cy="17155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8755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4200" y="2451100"/>
            <a:ext cx="904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use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Behat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Behat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Context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Context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use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Symfony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Component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Process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Process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use 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Symfony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Component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Filesystem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Filesystem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284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1981" y="2926080"/>
            <a:ext cx="7846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Object Oriented Programming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23025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0400" y="685801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class </a:t>
            </a:r>
            <a:r>
              <a:rPr lang="en-US" sz="3200" dirty="0" err="1" smtClean="0">
                <a:solidFill>
                  <a:srgbClr val="FFCB6B"/>
                </a:solidFill>
                <a:effectLst/>
              </a:rPr>
              <a:t>FeatureContext</a:t>
            </a:r>
            <a:r>
              <a:rPr lang="en-US" sz="3200" dirty="0" smtClean="0">
                <a:solidFill>
                  <a:srgbClr val="FFCB6B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implements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Context</a:t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private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$output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private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$filesystem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__construct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filesystem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new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Filesystem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</a:p>
          <a:p>
            <a:r>
              <a:rPr lang="en-US" sz="3200" dirty="0">
                <a:solidFill>
                  <a:srgbClr val="CAD3DE"/>
                </a:solidFill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4602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9800" y="1435100"/>
            <a:ext cx="9982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@Given</a:t>
            </a:r>
            <a:r>
              <a:rPr lang="en-US" sz="3200" dirty="0" smtClean="0">
                <a:solidFill>
                  <a:schemeClr val="bg1"/>
                </a:solidFill>
                <a:effectLst/>
              </a:rPr>
              <a:t> The generate command exists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*/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theGenerateCommandExists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return true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1545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100" y="444500"/>
            <a:ext cx="16433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@When </a:t>
            </a:r>
            <a:r>
              <a:rPr lang="en-US" sz="3200" dirty="0" smtClean="0">
                <a:solidFill>
                  <a:schemeClr val="bg1"/>
                </a:solidFill>
                <a:effectLst/>
              </a:rPr>
              <a:t>I run the generate command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*/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444444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iRunTheGenerateCommand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$process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new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Process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"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php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 "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. </a:t>
            </a:r>
            <a:r>
              <a:rPr lang="en-US" sz="3200" dirty="0" err="1" smtClean="0">
                <a:solidFill>
                  <a:srgbClr val="58BCB3"/>
                </a:solidFill>
                <a:effectLst/>
              </a:rPr>
              <a:t>getcwd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 </a:t>
            </a:r>
          </a:p>
          <a:p>
            <a:r>
              <a:rPr lang="en-US" sz="3200" b="1" dirty="0">
                <a:solidFill>
                  <a:srgbClr val="798194"/>
                </a:solidFill>
              </a:rPr>
              <a:t> </a:t>
            </a:r>
            <a:r>
              <a:rPr lang="en-US" sz="3200" b="1" dirty="0" smtClean="0">
                <a:solidFill>
                  <a:srgbClr val="798194"/>
                </a:solidFill>
              </a:rPr>
              <a:t>           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. 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"/../../../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generate:showcaseproducefeed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"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$process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run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output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$process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getOutput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3505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889000"/>
            <a:ext cx="10579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@Then </a:t>
            </a:r>
            <a:r>
              <a:rPr lang="en-US" sz="3200" dirty="0" smtClean="0">
                <a:solidFill>
                  <a:schemeClr val="bg1"/>
                </a:solidFill>
                <a:effectLst/>
              </a:rPr>
              <a:t>I should see a JSON file created</a:t>
            </a:r>
            <a:br>
              <a:rPr lang="en-US" sz="3200" dirty="0" smtClean="0">
                <a:solidFill>
                  <a:schemeClr val="bg1"/>
                </a:solidFill>
                <a:effectLst/>
              </a:rPr>
            </a:br>
            <a:r>
              <a:rPr lang="en-US" sz="3200" dirty="0" smtClean="0">
                <a:solidFill>
                  <a:schemeClr val="bg1"/>
                </a:solidFill>
                <a:effectLst/>
              </a:rPr>
              <a:t> */</a:t>
            </a:r>
            <a:r>
              <a:rPr lang="en-US" sz="3200" dirty="0" smtClean="0">
                <a:solidFill>
                  <a:srgbClr val="444444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444444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iShouldSeeAJsonFileCreated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82B1FF"/>
                </a:solidFill>
                <a:effectLst/>
              </a:rPr>
              <a:t>expect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err="1" smtClean="0">
                <a:solidFill>
                  <a:srgbClr val="58BCB3"/>
                </a:solidFill>
                <a:effectLst/>
              </a:rPr>
              <a:t>file_exists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b="1" dirty="0" smtClean="0">
                <a:solidFill>
                  <a:srgbClr val="F77669"/>
                </a:solidFill>
                <a:effectLst/>
              </a:rPr>
              <a:t>__</a:t>
            </a:r>
            <a:r>
              <a:rPr lang="en-US" sz="3200" b="1" dirty="0" err="1" smtClean="0">
                <a:solidFill>
                  <a:srgbClr val="F77669"/>
                </a:solidFill>
                <a:effectLst/>
              </a:rPr>
              <a:t>dir</a:t>
            </a:r>
            <a:r>
              <a:rPr lang="en-US" sz="3200" b="1" dirty="0" smtClean="0">
                <a:solidFill>
                  <a:srgbClr val="F77669"/>
                </a:solidFill>
                <a:effectLst/>
              </a:rPr>
              <a:t>__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. 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'/../../../../../../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var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/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showcase.json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))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toBe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true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625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2500" y="3059668"/>
            <a:ext cx="2330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92D050"/>
                </a:solidFill>
              </a:rPr>
              <a:t>Tests Pass</a:t>
            </a:r>
            <a:endParaRPr lang="en-US" sz="4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89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05440" cy="145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9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2273300"/>
            <a:ext cx="9639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Scenario: </a:t>
            </a:r>
            <a:r>
              <a:rPr lang="en-US" sz="3200" dirty="0" smtClean="0">
                <a:solidFill>
                  <a:schemeClr val="bg1"/>
                </a:solidFill>
              </a:rPr>
              <a:t>Products are presented in XML file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Given </a:t>
            </a:r>
            <a:r>
              <a:rPr lang="en-US" sz="3200" dirty="0" smtClean="0">
                <a:solidFill>
                  <a:schemeClr val="bg1"/>
                </a:solidFill>
              </a:rPr>
              <a:t>The generate command exists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When </a:t>
            </a:r>
            <a:r>
              <a:rPr lang="en-US" sz="3200" dirty="0" smtClean="0">
                <a:solidFill>
                  <a:schemeClr val="bg1"/>
                </a:solidFill>
              </a:rPr>
              <a:t>I run the generate command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Then </a:t>
            </a:r>
            <a:r>
              <a:rPr lang="en-US" sz="3200" dirty="0" smtClean="0">
                <a:solidFill>
                  <a:schemeClr val="bg1"/>
                </a:solidFill>
              </a:rPr>
              <a:t>I should see a XML file created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02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0800" y="3136612"/>
            <a:ext cx="1664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Tests Fail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5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103"/>
            <a:ext cx="12192000" cy="18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1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4198" y="3140864"/>
            <a:ext cx="10484502" cy="1062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could add this into the command </a:t>
            </a:r>
            <a:r>
              <a:rPr lang="en-US" dirty="0" err="1" smtClean="0"/>
              <a:t>buuuut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4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AC8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r="1" b="3127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Closed Principle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4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1413063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BE2C23"/>
                </a:solidFill>
                <a:effectLst/>
              </a:rPr>
              <a:t>&lt;?</a:t>
            </a:r>
            <a:r>
              <a:rPr lang="en-US" sz="3200" dirty="0" err="1" smtClean="0">
                <a:solidFill>
                  <a:srgbClr val="BE2C23"/>
                </a:solidFill>
                <a:effectLst/>
              </a:rPr>
              <a:t>php</a:t>
            </a:r>
            <a:r>
              <a:rPr lang="en-US" sz="3200" dirty="0" smtClean="0">
                <a:solidFill>
                  <a:srgbClr val="BE2C23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BE2C23"/>
                </a:solidFill>
                <a:effectLst/>
              </a:rPr>
            </a:br>
            <a:r>
              <a:rPr lang="en-US" sz="3200" dirty="0" smtClean="0">
                <a:solidFill>
                  <a:srgbClr val="BE2C23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BE2C23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namespace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interface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BuilderInterface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166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0398" y="2823364"/>
            <a:ext cx="7220602" cy="7993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</a:t>
            </a:r>
            <a:r>
              <a:rPr lang="en-US" smtClean="0"/>
              <a:t>a scenario for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51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300" y="2552701"/>
            <a:ext cx="977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Scenario: </a:t>
            </a:r>
            <a:r>
              <a:rPr lang="en-US" sz="3200" dirty="0" smtClean="0">
                <a:solidFill>
                  <a:schemeClr val="bg1"/>
                </a:solidFill>
              </a:rPr>
              <a:t>Class file does return </a:t>
            </a:r>
            <a:r>
              <a:rPr lang="en-US" sz="3200" dirty="0" err="1" smtClean="0">
                <a:solidFill>
                  <a:schemeClr val="bg1"/>
                </a:solidFill>
              </a:rPr>
              <a:t>json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When </a:t>
            </a:r>
            <a:r>
              <a:rPr lang="en-US" sz="3200" dirty="0" smtClean="0">
                <a:solidFill>
                  <a:schemeClr val="bg1"/>
                </a:solidFill>
              </a:rPr>
              <a:t>I call the </a:t>
            </a:r>
            <a:r>
              <a:rPr lang="en-US" sz="3200" dirty="0" err="1" smtClean="0">
                <a:solidFill>
                  <a:schemeClr val="bg1"/>
                </a:solidFill>
              </a:rPr>
              <a:t>JSONBuilder</a:t>
            </a:r>
            <a:r>
              <a:rPr lang="en-US" sz="3200" dirty="0" smtClean="0">
                <a:solidFill>
                  <a:schemeClr val="bg1"/>
                </a:solidFill>
              </a:rPr>
              <a:t> class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Then </a:t>
            </a:r>
            <a:r>
              <a:rPr lang="en-US" sz="3200" dirty="0" smtClean="0">
                <a:solidFill>
                  <a:schemeClr val="bg1"/>
                </a:solidFill>
              </a:rPr>
              <a:t>I should be returned a </a:t>
            </a:r>
            <a:r>
              <a:rPr lang="en-US" sz="3200" dirty="0" err="1" smtClean="0">
                <a:solidFill>
                  <a:schemeClr val="bg1"/>
                </a:solidFill>
              </a:rPr>
              <a:t>json</a:t>
            </a:r>
            <a:r>
              <a:rPr lang="en-US" sz="3200" dirty="0" smtClean="0">
                <a:solidFill>
                  <a:schemeClr val="bg1"/>
                </a:solidFill>
              </a:rPr>
              <a:t> string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06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4700" y="2151727"/>
            <a:ext cx="1394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__construct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endParaRPr lang="en-US" sz="3200" dirty="0">
              <a:solidFill>
                <a:srgbClr val="CAD3DE"/>
              </a:solidFill>
            </a:endParaRPr>
          </a:p>
          <a:p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builder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</a:p>
          <a:p>
            <a:r>
              <a:rPr lang="en-US" sz="3200" b="1" dirty="0">
                <a:solidFill>
                  <a:srgbClr val="80CBC4"/>
                </a:solidFill>
              </a:rPr>
              <a:t> </a:t>
            </a:r>
            <a:r>
              <a:rPr lang="en-US" sz="3200" b="1" dirty="0" smtClean="0">
                <a:solidFill>
                  <a:srgbClr val="80CBC4"/>
                </a:solidFill>
              </a:rPr>
              <a:t>    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new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Commands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Builders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68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4700" y="419101"/>
            <a:ext cx="92329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2200" dirty="0" smtClean="0">
                <a:solidFill>
                  <a:schemeClr val="bg1"/>
                </a:solidFill>
                <a:effectLst/>
              </a:rPr>
            </a:br>
            <a:r>
              <a:rPr lang="en-US" sz="2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2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2200" dirty="0" smtClean="0">
                <a:solidFill>
                  <a:srgbClr val="C792EA"/>
                </a:solidFill>
                <a:effectLst/>
              </a:rPr>
              <a:t>@When </a:t>
            </a:r>
            <a:r>
              <a:rPr lang="en-US" sz="2200" dirty="0" smtClean="0">
                <a:solidFill>
                  <a:schemeClr val="bg1"/>
                </a:solidFill>
                <a:effectLst/>
              </a:rPr>
              <a:t>I call the </a:t>
            </a:r>
            <a:r>
              <a:rPr lang="en-US" sz="2200" dirty="0" err="1" smtClean="0">
                <a:solidFill>
                  <a:schemeClr val="bg1"/>
                </a:solidFill>
                <a:effectLst/>
              </a:rPr>
              <a:t>JSONBuilder</a:t>
            </a:r>
            <a:r>
              <a:rPr lang="en-US" sz="2200" dirty="0" smtClean="0">
                <a:solidFill>
                  <a:schemeClr val="bg1"/>
                </a:solidFill>
                <a:effectLst/>
              </a:rPr>
              <a:t> class</a:t>
            </a:r>
            <a:br>
              <a:rPr lang="en-US" sz="2200" dirty="0" smtClean="0">
                <a:solidFill>
                  <a:schemeClr val="bg1"/>
                </a:solidFill>
                <a:effectLst/>
              </a:rPr>
            </a:br>
            <a:r>
              <a:rPr lang="en-US" sz="2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2200" dirty="0" smtClean="0">
                <a:solidFill>
                  <a:srgbClr val="444444"/>
                </a:solidFill>
                <a:effectLst/>
              </a:rPr>
              <a:t>/</a:t>
            </a:r>
            <a:br>
              <a:rPr lang="en-US" sz="2200" dirty="0" smtClean="0">
                <a:solidFill>
                  <a:srgbClr val="444444"/>
                </a:solidFill>
                <a:effectLst/>
              </a:rPr>
            </a:br>
            <a:r>
              <a:rPr lang="en-US" sz="2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2200" dirty="0" err="1" smtClean="0">
                <a:solidFill>
                  <a:srgbClr val="76D4FF"/>
                </a:solidFill>
                <a:effectLst/>
              </a:rPr>
              <a:t>iCallTheJsonbuilderClass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2200" dirty="0" smtClean="0">
                <a:solidFill>
                  <a:srgbClr val="798194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2200" dirty="0" smtClean="0">
                <a:solidFill>
                  <a:srgbClr val="CAD3DE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output 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builder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200" dirty="0" smtClean="0">
                <a:solidFill>
                  <a:srgbClr val="CAD3DE"/>
                </a:solidFill>
                <a:effectLst/>
              </a:rPr>
              <a:t>[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'name' 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200" dirty="0" err="1" smtClean="0">
                <a:solidFill>
                  <a:srgbClr val="C3E887"/>
                </a:solidFill>
                <a:effectLst/>
              </a:rPr>
              <a:t>james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200" dirty="0" smtClean="0">
                <a:solidFill>
                  <a:srgbClr val="CAD3DE"/>
                </a:solidFill>
                <a:effectLst/>
              </a:rPr>
              <a:t>]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200" dirty="0" smtClean="0">
                <a:solidFill>
                  <a:srgbClr val="A7DBD8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sz="2200" dirty="0" smtClean="0">
                <a:solidFill>
                  <a:srgbClr val="CAD3DE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/>
            </a:r>
            <a:br>
              <a:rPr lang="en-US" sz="2200" dirty="0" smtClean="0">
                <a:solidFill>
                  <a:srgbClr val="CAD3DE"/>
                </a:solidFill>
                <a:effectLst/>
              </a:rPr>
            </a:br>
            <a:r>
              <a:rPr lang="en-US" sz="2200" dirty="0" smtClean="0">
                <a:solidFill>
                  <a:schemeClr val="bg1"/>
                </a:solidFill>
                <a:effectLst/>
              </a:rPr>
              <a:t>/**</a:t>
            </a:r>
            <a:br>
              <a:rPr lang="en-US" sz="2200" dirty="0" smtClean="0">
                <a:solidFill>
                  <a:schemeClr val="bg1"/>
                </a:solidFill>
                <a:effectLst/>
              </a:rPr>
            </a:br>
            <a:r>
              <a:rPr lang="en-US" sz="2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2200" dirty="0" smtClean="0">
                <a:solidFill>
                  <a:srgbClr val="444444"/>
                </a:solidFill>
                <a:effectLst/>
              </a:rPr>
              <a:t> </a:t>
            </a:r>
            <a:r>
              <a:rPr lang="en-US" sz="2200" dirty="0" smtClean="0">
                <a:solidFill>
                  <a:srgbClr val="C792EA"/>
                </a:solidFill>
                <a:effectLst/>
              </a:rPr>
              <a:t>@Then</a:t>
            </a:r>
            <a:r>
              <a:rPr lang="en-US" sz="2200" dirty="0" smtClean="0">
                <a:solidFill>
                  <a:schemeClr val="bg1"/>
                </a:solidFill>
                <a:effectLst/>
              </a:rPr>
              <a:t> I should be returned a </a:t>
            </a:r>
            <a:r>
              <a:rPr lang="en-US" sz="2200" dirty="0" err="1" smtClean="0">
                <a:solidFill>
                  <a:schemeClr val="bg1"/>
                </a:solidFill>
                <a:effectLst/>
              </a:rPr>
              <a:t>json</a:t>
            </a:r>
            <a:r>
              <a:rPr lang="en-US" sz="2200" dirty="0" smtClean="0">
                <a:solidFill>
                  <a:schemeClr val="bg1"/>
                </a:solidFill>
                <a:effectLst/>
              </a:rPr>
              <a:t> string</a:t>
            </a:r>
            <a:br>
              <a:rPr lang="en-US" sz="2200" dirty="0" smtClean="0">
                <a:solidFill>
                  <a:schemeClr val="bg1"/>
                </a:solidFill>
                <a:effectLst/>
              </a:rPr>
            </a:br>
            <a:r>
              <a:rPr lang="en-US" sz="2200" dirty="0" smtClean="0">
                <a:solidFill>
                  <a:schemeClr val="bg1"/>
                </a:solidFill>
                <a:effectLst/>
              </a:rPr>
              <a:t> *</a:t>
            </a:r>
            <a:r>
              <a:rPr lang="en-US" sz="2200" dirty="0" smtClean="0">
                <a:solidFill>
                  <a:srgbClr val="444444"/>
                </a:solidFill>
                <a:effectLst/>
              </a:rPr>
              <a:t>/</a:t>
            </a:r>
            <a:br>
              <a:rPr lang="en-US" sz="2200" dirty="0" smtClean="0">
                <a:solidFill>
                  <a:srgbClr val="444444"/>
                </a:solidFill>
                <a:effectLst/>
              </a:rPr>
            </a:br>
            <a:r>
              <a:rPr lang="en-US" sz="2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2200" dirty="0" err="1" smtClean="0">
                <a:solidFill>
                  <a:srgbClr val="76D4FF"/>
                </a:solidFill>
                <a:effectLst/>
              </a:rPr>
              <a:t>iShouldBeReturnedAJsonString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()</a:t>
            </a:r>
            <a:br>
              <a:rPr lang="en-US" sz="2200" dirty="0" smtClean="0">
                <a:solidFill>
                  <a:srgbClr val="798194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2200" dirty="0" smtClean="0">
                <a:solidFill>
                  <a:srgbClr val="CAD3DE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2200" dirty="0" smtClean="0">
                <a:solidFill>
                  <a:srgbClr val="82B1FF"/>
                </a:solidFill>
                <a:effectLst/>
              </a:rPr>
              <a:t>expect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200" dirty="0" smtClean="0">
                <a:solidFill>
                  <a:srgbClr val="FF5370"/>
                </a:solidFill>
                <a:effectLst/>
              </a:rPr>
              <a:t>output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2200" dirty="0" err="1" smtClean="0">
                <a:solidFill>
                  <a:srgbClr val="76D4FF"/>
                </a:solidFill>
                <a:effectLst/>
              </a:rPr>
              <a:t>toBe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200" dirty="0" err="1" smtClean="0">
                <a:solidFill>
                  <a:srgbClr val="82B1FF"/>
                </a:solidFill>
                <a:effectLst/>
              </a:rPr>
              <a:t>json_encode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2200" dirty="0" smtClean="0">
                <a:solidFill>
                  <a:srgbClr val="CAD3DE"/>
                </a:solidFill>
                <a:effectLst/>
              </a:rPr>
              <a:t>[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'name' </a:t>
            </a:r>
            <a:r>
              <a:rPr lang="en-US" sz="2200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200" dirty="0" err="1" smtClean="0">
                <a:solidFill>
                  <a:srgbClr val="C3E887"/>
                </a:solidFill>
                <a:effectLst/>
              </a:rPr>
              <a:t>james</a:t>
            </a:r>
            <a:r>
              <a:rPr lang="en-US" sz="2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2200" dirty="0" smtClean="0">
                <a:solidFill>
                  <a:srgbClr val="CAD3DE"/>
                </a:solidFill>
                <a:effectLst/>
              </a:rPr>
              <a:t>]</a:t>
            </a:r>
            <a:r>
              <a:rPr lang="en-US" sz="2200" dirty="0" smtClean="0">
                <a:solidFill>
                  <a:srgbClr val="798194"/>
                </a:solidFill>
                <a:effectLst/>
              </a:rPr>
              <a:t>))</a:t>
            </a:r>
            <a:r>
              <a:rPr lang="en-US" sz="2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2200" dirty="0" smtClean="0">
                <a:solidFill>
                  <a:srgbClr val="A7DBD8"/>
                </a:solidFill>
                <a:effectLst/>
              </a:rPr>
            </a:br>
            <a:r>
              <a:rPr lang="en-US" sz="2200" dirty="0" smtClean="0">
                <a:solidFill>
                  <a:srgbClr val="CAD3DE"/>
                </a:solidFill>
                <a:effectLst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9580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700" y="317500"/>
            <a:ext cx="109601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E2C23"/>
                </a:solidFill>
                <a:effectLst/>
              </a:rPr>
              <a:t>&lt;?</a:t>
            </a:r>
            <a:r>
              <a:rPr lang="en-US" sz="3200" dirty="0" err="1" smtClean="0">
                <a:solidFill>
                  <a:srgbClr val="BE2C23"/>
                </a:solidFill>
                <a:effectLst/>
              </a:rPr>
              <a:t>php</a:t>
            </a:r>
            <a:r>
              <a:rPr lang="en-US" sz="3200" dirty="0" smtClean="0">
                <a:solidFill>
                  <a:srgbClr val="BE2C23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BE2C23"/>
                </a:solidFill>
                <a:effectLst/>
              </a:rPr>
            </a:br>
            <a:r>
              <a:rPr lang="en-US" sz="3200" dirty="0" smtClean="0">
                <a:solidFill>
                  <a:srgbClr val="444444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444444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namespace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Commands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Builders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class </a:t>
            </a:r>
            <a:r>
              <a:rPr lang="en-US" sz="3200" dirty="0" err="1" smtClean="0">
                <a:solidFill>
                  <a:srgbClr val="FFCB6B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FFCB6B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implements 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BuilderInterface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return </a:t>
            </a:r>
            <a:r>
              <a:rPr lang="en-US" sz="3200" dirty="0" err="1" smtClean="0">
                <a:solidFill>
                  <a:srgbClr val="82B1FF"/>
                </a:solidFill>
                <a:effectLst/>
              </a:rPr>
              <a:t>json_encode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927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7500"/>
            <a:ext cx="11861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E2C23"/>
                </a:solidFill>
                <a:effectLst/>
              </a:rPr>
              <a:t>&lt;?</a:t>
            </a:r>
            <a:r>
              <a:rPr lang="en-US" sz="3200" dirty="0" err="1" smtClean="0">
                <a:solidFill>
                  <a:srgbClr val="BE2C23"/>
                </a:solidFill>
                <a:effectLst/>
              </a:rPr>
              <a:t>php</a:t>
            </a:r>
            <a:r>
              <a:rPr lang="en-US" sz="3200" dirty="0" smtClean="0">
                <a:solidFill>
                  <a:srgbClr val="BE2C23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BE2C23"/>
                </a:solidFill>
                <a:effectLst/>
              </a:rPr>
            </a:br>
            <a:r>
              <a:rPr lang="en-US" sz="3200" dirty="0" smtClean="0">
                <a:solidFill>
                  <a:srgbClr val="444444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444444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namespace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Commands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Builders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class </a:t>
            </a:r>
            <a:r>
              <a:rPr lang="en-US" sz="3200" dirty="0" err="1" smtClean="0">
                <a:solidFill>
                  <a:srgbClr val="FFCB6B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FFCB6B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implements 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BuilderInterface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return </a:t>
            </a:r>
            <a:r>
              <a:rPr lang="en-US" sz="3200" dirty="0" err="1" smtClean="0">
                <a:solidFill>
                  <a:srgbClr val="82B1FF"/>
                </a:solidFill>
                <a:effectLst/>
              </a:rPr>
              <a:t>json_encode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  <p:sp>
        <p:nvSpPr>
          <p:cNvPr id="2" name="Frame 1"/>
          <p:cNvSpPr/>
          <p:nvPr/>
        </p:nvSpPr>
        <p:spPr>
          <a:xfrm>
            <a:off x="2832100" y="2273300"/>
            <a:ext cx="8775700" cy="6477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3527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7500"/>
            <a:ext cx="11861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E2C23"/>
                </a:solidFill>
                <a:effectLst/>
              </a:rPr>
              <a:t>&lt;?</a:t>
            </a:r>
            <a:r>
              <a:rPr lang="en-US" sz="3200" dirty="0" err="1" smtClean="0">
                <a:solidFill>
                  <a:srgbClr val="BE2C23"/>
                </a:solidFill>
                <a:effectLst/>
              </a:rPr>
              <a:t>php</a:t>
            </a:r>
            <a:r>
              <a:rPr lang="en-US" sz="3200" dirty="0" smtClean="0">
                <a:solidFill>
                  <a:srgbClr val="BE2C23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BE2C23"/>
                </a:solidFill>
                <a:effectLst/>
              </a:rPr>
            </a:br>
            <a:r>
              <a:rPr lang="en-US" sz="3200" dirty="0" smtClean="0">
                <a:solidFill>
                  <a:srgbClr val="444444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444444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namespace 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Commands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Builders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792EA"/>
                </a:solidFill>
                <a:effectLst/>
              </a:rPr>
              <a:t>class </a:t>
            </a:r>
            <a:r>
              <a:rPr lang="en-US" sz="3200" dirty="0" err="1" smtClean="0">
                <a:solidFill>
                  <a:srgbClr val="FFCB6B"/>
                </a:solidFill>
                <a:effectLst/>
              </a:rPr>
              <a:t>XmlBuilder</a:t>
            </a:r>
            <a:r>
              <a:rPr lang="en-US" sz="3200" dirty="0" smtClean="0">
                <a:solidFill>
                  <a:srgbClr val="FFCB6B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implements 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Api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BuilderInterface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/>
            </a:r>
            <a:br>
              <a:rPr lang="en-US" sz="3200" dirty="0" smtClean="0">
                <a:solidFill>
                  <a:srgbClr val="C3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$data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798194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return </a:t>
            </a:r>
            <a:r>
              <a:rPr lang="mr-IN" sz="3200" dirty="0" smtClean="0">
                <a:solidFill>
                  <a:srgbClr val="82B1FF"/>
                </a:solidFill>
                <a:effectLst/>
              </a:rPr>
              <a:t>…</a:t>
            </a:r>
            <a:r>
              <a:rPr lang="en-US" sz="3200" dirty="0" smtClean="0">
                <a:solidFill>
                  <a:srgbClr val="82B1FF"/>
                </a:solidFill>
                <a:effectLst/>
              </a:rPr>
              <a:t>.</a:t>
            </a:r>
          </a:p>
          <a:p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  <p:sp>
        <p:nvSpPr>
          <p:cNvPr id="2" name="Frame 1"/>
          <p:cNvSpPr/>
          <p:nvPr/>
        </p:nvSpPr>
        <p:spPr>
          <a:xfrm>
            <a:off x="2717800" y="2273300"/>
            <a:ext cx="8775700" cy="6477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77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150" y="1638300"/>
            <a:ext cx="11569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public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__construct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Titans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Showcase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Commands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Builders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\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3200" dirty="0" err="1" smtClean="0">
                <a:solidFill>
                  <a:srgbClr val="FF4500"/>
                </a:solidFill>
                <a:effectLst/>
              </a:rPr>
              <a:t>jsonBuilder</a:t>
            </a:r>
            <a:endParaRPr lang="en-US" sz="3200" dirty="0">
              <a:solidFill>
                <a:srgbClr val="A7DBD8"/>
              </a:solidFill>
            </a:endParaRPr>
          </a:p>
          <a:p>
            <a:r>
              <a:rPr lang="en-US" sz="3200" dirty="0" smtClean="0">
                <a:solidFill>
                  <a:srgbClr val="798194"/>
                </a:solidFill>
                <a:effectLst/>
              </a:rPr>
              <a:t>)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err="1" smtClean="0">
                <a:solidFill>
                  <a:srgbClr val="FF5370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</a:t>
            </a:r>
            <a:r>
              <a:rPr lang="en-US" sz="3200" dirty="0" err="1" smtClean="0">
                <a:solidFill>
                  <a:srgbClr val="FF4500"/>
                </a:solidFill>
                <a:effectLst/>
              </a:rPr>
              <a:t>jsonBuilder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C792EA"/>
                </a:solidFill>
                <a:effectLst/>
              </a:rPr>
              <a:t>parent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::</a:t>
            </a:r>
            <a:r>
              <a:rPr lang="en-US" sz="3200" dirty="0" smtClean="0">
                <a:solidFill>
                  <a:srgbClr val="8DC4F0"/>
                </a:solidFill>
                <a:effectLst/>
              </a:rPr>
              <a:t>__construct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5789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41579"/>
            <a:ext cx="6780700" cy="4972513"/>
          </a:xfrm>
          <a:prstGeom prst="rect">
            <a:avLst/>
          </a:prstGeom>
        </p:spPr>
      </p:pic>
      <p:sp>
        <p:nvSpPr>
          <p:cNvPr id="6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Messaging</a:t>
            </a:r>
          </a:p>
        </p:txBody>
      </p:sp>
    </p:spTree>
    <p:extLst>
      <p:ext uri="{BB962C8B-B14F-4D97-AF65-F5344CB8AC3E}">
        <p14:creationId xmlns:p14="http://schemas.microsoft.com/office/powerpoint/2010/main" val="11310537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787400"/>
            <a:ext cx="11430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C792EA"/>
                </a:solidFill>
                <a:effectLst/>
              </a:rPr>
              <a:t>protected function 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execute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InputInterface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$input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, </a:t>
            </a:r>
            <a:r>
              <a:rPr lang="en-US" sz="3200" dirty="0" err="1" smtClean="0">
                <a:solidFill>
                  <a:srgbClr val="C3D3DE"/>
                </a:solidFill>
                <a:effectLst/>
              </a:rPr>
              <a:t>OutputInterface</a:t>
            </a:r>
            <a:r>
              <a:rPr lang="en-US" sz="3200" dirty="0" smtClean="0">
                <a:solidFill>
                  <a:srgbClr val="C3D3DE"/>
                </a:solidFill>
                <a:effectLst/>
              </a:rPr>
              <a:t> </a:t>
            </a:r>
            <a:r>
              <a:rPr lang="en-US" sz="3200" dirty="0" smtClean="0">
                <a:solidFill>
                  <a:srgbClr val="FF4500"/>
                </a:solidFill>
                <a:effectLst/>
              </a:rPr>
              <a:t>$output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br>
              <a:rPr lang="en-US" sz="3200" dirty="0" smtClean="0">
                <a:solidFill>
                  <a:srgbClr val="798194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{</a:t>
            </a:r>
            <a:br>
              <a:rPr lang="en-US" sz="3200" dirty="0" smtClean="0">
                <a:solidFill>
                  <a:srgbClr val="CAD3DE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$product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products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get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'24-MB01'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A7DBD8"/>
                </a:solidFill>
                <a:effectLst/>
              </a:rPr>
              <a:t>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writer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write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</a:p>
          <a:p>
            <a:r>
              <a:rPr lang="en-US" sz="3200" dirty="0">
                <a:solidFill>
                  <a:srgbClr val="798194"/>
                </a:solidFill>
              </a:rPr>
              <a:t> </a:t>
            </a:r>
            <a:r>
              <a:rPr lang="en-US" sz="3200" dirty="0" smtClean="0">
                <a:solidFill>
                  <a:srgbClr val="798194"/>
                </a:solidFill>
              </a:rPr>
              <a:t>              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showcase.json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, </a:t>
            </a:r>
          </a:p>
          <a:p>
            <a:r>
              <a:rPr lang="en-US" sz="3200" dirty="0">
                <a:solidFill>
                  <a:srgbClr val="A7DBD8"/>
                </a:solidFill>
              </a:rPr>
              <a:t> </a:t>
            </a:r>
            <a:r>
              <a:rPr lang="en-US" sz="3200" dirty="0" smtClean="0">
                <a:solidFill>
                  <a:srgbClr val="A7DBD8"/>
                </a:solidFill>
              </a:rPr>
              <a:t>             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$this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err="1" smtClean="0">
                <a:solidFill>
                  <a:srgbClr val="FF5370"/>
                </a:solidFill>
                <a:effectLst/>
              </a:rPr>
              <a:t>jsonBuilder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smtClean="0">
                <a:solidFill>
                  <a:srgbClr val="76D4FF"/>
                </a:solidFill>
                <a:effectLst/>
              </a:rPr>
              <a:t>build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</a:t>
            </a:r>
          </a:p>
          <a:p>
            <a:r>
              <a:rPr lang="en-US" sz="3200" dirty="0">
                <a:solidFill>
                  <a:srgbClr val="798194"/>
                </a:solidFill>
              </a:rPr>
              <a:t> </a:t>
            </a:r>
            <a:r>
              <a:rPr lang="en-US" sz="3200" dirty="0" smtClean="0">
                <a:solidFill>
                  <a:srgbClr val="798194"/>
                </a:solidFill>
              </a:rPr>
              <a:t>                      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[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</a:t>
            </a:r>
            <a:r>
              <a:rPr lang="en-US" sz="3200" dirty="0" err="1" smtClean="0">
                <a:solidFill>
                  <a:srgbClr val="C3E887"/>
                </a:solidFill>
                <a:effectLst/>
              </a:rPr>
              <a:t>product_name</a:t>
            </a:r>
            <a:r>
              <a:rPr lang="en-US" sz="3200" dirty="0" smtClean="0">
                <a:solidFill>
                  <a:srgbClr val="C3E887"/>
                </a:solidFill>
                <a:effectLst/>
              </a:rPr>
              <a:t>' 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=&gt; </a:t>
            </a:r>
            <a:r>
              <a:rPr lang="en-US" sz="3200" dirty="0" smtClean="0">
                <a:solidFill>
                  <a:srgbClr val="FF5370"/>
                </a:solidFill>
                <a:effectLst/>
              </a:rPr>
              <a:t>$product</a:t>
            </a:r>
            <a:r>
              <a:rPr lang="en-US" sz="3200" b="1" dirty="0" smtClean="0">
                <a:solidFill>
                  <a:srgbClr val="80CBC4"/>
                </a:solidFill>
                <a:effectLst/>
              </a:rPr>
              <a:t>-&gt;</a:t>
            </a:r>
            <a:r>
              <a:rPr lang="en-US" sz="3200" dirty="0" err="1" smtClean="0">
                <a:solidFill>
                  <a:srgbClr val="76D4FF"/>
                </a:solidFill>
                <a:effectLst/>
              </a:rPr>
              <a:t>getName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()</a:t>
            </a:r>
            <a:r>
              <a:rPr lang="en-US" sz="3200" dirty="0" smtClean="0">
                <a:solidFill>
                  <a:srgbClr val="CAD3DE"/>
                </a:solidFill>
                <a:effectLst/>
              </a:rPr>
              <a:t>]</a:t>
            </a:r>
          </a:p>
          <a:p>
            <a:r>
              <a:rPr lang="en-US" sz="3200" dirty="0">
                <a:solidFill>
                  <a:srgbClr val="CAD3DE"/>
                </a:solidFill>
              </a:rPr>
              <a:t> </a:t>
            </a:r>
            <a:r>
              <a:rPr lang="en-US" sz="3200" dirty="0" smtClean="0">
                <a:solidFill>
                  <a:srgbClr val="CAD3DE"/>
                </a:solidFill>
              </a:rPr>
              <a:t>              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</a:p>
          <a:p>
            <a:r>
              <a:rPr lang="en-US" sz="3200" dirty="0">
                <a:solidFill>
                  <a:srgbClr val="798194"/>
                </a:solidFill>
              </a:rPr>
              <a:t> </a:t>
            </a:r>
            <a:r>
              <a:rPr lang="en-US" sz="3200" dirty="0" smtClean="0">
                <a:solidFill>
                  <a:srgbClr val="798194"/>
                </a:solidFill>
              </a:rPr>
              <a:t>    </a:t>
            </a:r>
            <a:r>
              <a:rPr lang="en-US" sz="3200" dirty="0" smtClean="0">
                <a:solidFill>
                  <a:srgbClr val="798194"/>
                </a:solidFill>
                <a:effectLst/>
              </a:rPr>
              <a:t>)</a:t>
            </a:r>
            <a:r>
              <a:rPr lang="en-US" sz="3200" dirty="0" smtClean="0">
                <a:solidFill>
                  <a:srgbClr val="A7DBD8"/>
                </a:solidFill>
                <a:effectLst/>
              </a:rPr>
              <a:t>;</a:t>
            </a:r>
            <a:br>
              <a:rPr lang="en-US" sz="3200" dirty="0" smtClean="0">
                <a:solidFill>
                  <a:srgbClr val="A7DBD8"/>
                </a:solidFill>
                <a:effectLst/>
              </a:rPr>
            </a:br>
            <a:r>
              <a:rPr lang="en-US" sz="3200" dirty="0" smtClean="0">
                <a:solidFill>
                  <a:srgbClr val="CAD3DE"/>
                </a:solidFill>
                <a:effectLst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5677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0226" y="1174234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9500" y="220241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Class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02752" y="3942834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1105" y="515568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Builder Class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5314326" y="3079234"/>
            <a:ext cx="822599" cy="127000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53300" y="3573502"/>
            <a:ext cx="161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Sends Message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4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4526" y="2202418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3799" y="320623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Class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84599" y="3230602"/>
            <a:ext cx="402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Responsibility for handling the command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83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4526" y="2202418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93799" y="320623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 Builder Class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84599" y="3230602"/>
            <a:ext cx="476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Responsibility Building JSON based on a message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4599" y="3949700"/>
            <a:ext cx="148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72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0226" y="1174234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9500" y="220241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Class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02752" y="3942834"/>
            <a:ext cx="2590800" cy="242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1105" y="515568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Builder Class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5314326" y="3079234"/>
            <a:ext cx="822599" cy="127000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247900" y="241042"/>
            <a:ext cx="2902905" cy="25204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23054" y="1174234"/>
            <a:ext cx="1752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Tests</a:t>
            </a:r>
          </a:p>
          <a:p>
            <a:r>
              <a:rPr lang="en-US" dirty="0" smtClean="0"/>
              <a:t>Framework code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769100" y="4191000"/>
            <a:ext cx="2902905" cy="25204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44254" y="5124192"/>
            <a:ext cx="133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Tests</a:t>
            </a:r>
          </a:p>
          <a:p>
            <a:r>
              <a:rPr lang="en-US" dirty="0" smtClean="0"/>
              <a:t>Library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65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benefits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0600" y="3784600"/>
            <a:ext cx="3997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now pass messages between objects</a:t>
            </a:r>
          </a:p>
          <a:p>
            <a:r>
              <a:rPr lang="en-US" dirty="0" smtClean="0"/>
              <a:t>We are testing to some level using </a:t>
            </a:r>
            <a:r>
              <a:rPr lang="en-US" dirty="0" err="1" smtClean="0"/>
              <a:t>Behat</a:t>
            </a:r>
            <a:endParaRPr lang="en-US" dirty="0" smtClean="0"/>
          </a:p>
          <a:p>
            <a:r>
              <a:rPr lang="en-US" dirty="0" smtClean="0"/>
              <a:t>We have clear Objects </a:t>
            </a:r>
          </a:p>
          <a:p>
            <a:r>
              <a:rPr lang="en-US" dirty="0" smtClean="0"/>
              <a:t>We use Value Objects</a:t>
            </a:r>
          </a:p>
        </p:txBody>
      </p:sp>
    </p:spTree>
    <p:extLst>
      <p:ext uri="{BB962C8B-B14F-4D97-AF65-F5344CB8AC3E}">
        <p14:creationId xmlns:p14="http://schemas.microsoft.com/office/powerpoint/2010/main" val="56101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6966" y="2935507"/>
            <a:ext cx="7308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Principles of GOOD software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186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0531"/>
            <a:ext cx="12192000" cy="7739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808" y="-553997"/>
            <a:ext cx="11670383" cy="145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6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355" r="25515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6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4671" y="2600325"/>
            <a:ext cx="4948429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latin typeface="+mj-lt"/>
                <a:ea typeface="+mj-ea"/>
                <a:cs typeface="+mj-cs"/>
              </a:rPr>
              <a:t>SOLID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670" y="3556593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Uncle Bob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706</Words>
  <Application>Microsoft Macintosh PowerPoint</Application>
  <PresentationFormat>Widescreen</PresentationFormat>
  <Paragraphs>152</Paragraphs>
  <Slides>65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Calibri</vt:lpstr>
      <vt:lpstr>Calibri Light</vt:lpstr>
      <vt:lpstr>Mangal</vt:lpstr>
      <vt:lpstr>Arial</vt:lpstr>
      <vt:lpstr>Office Theme</vt:lpstr>
      <vt:lpstr>PowerPoint Presentation</vt:lpstr>
      <vt:lpstr>Hello World</vt:lpstr>
      <vt:lpstr>Objectively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framework is just one of the tools to help you developer “Better” and “faster”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number of dependencies</vt:lpstr>
      <vt:lpstr>PowerPoint Presentation</vt:lpstr>
      <vt:lpstr>The “convenient” controller requires more Integration Tests </vt:lpstr>
      <vt:lpstr>Potential code smell</vt:lpstr>
      <vt:lpstr>Lets see and Example</vt:lpstr>
      <vt:lpstr>PowerPoint Presentation</vt:lpstr>
      <vt:lpstr>PowerPoint Presentation</vt:lpstr>
      <vt:lpstr>Can we add XML feed generation</vt:lpstr>
      <vt:lpstr>PowerPoint Presentation</vt:lpstr>
      <vt:lpstr>Our class had reason to change</vt:lpstr>
      <vt:lpstr>How can we test this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could add this into the command buuuut.</vt:lpstr>
      <vt:lpstr>Open Closed Principle</vt:lpstr>
      <vt:lpstr>PowerPoint Presentation</vt:lpstr>
      <vt:lpstr>Create a scenario for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benefits 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Cowie</dc:creator>
  <cp:lastModifiedBy>James Cowie</cp:lastModifiedBy>
  <cp:revision>86</cp:revision>
  <dcterms:created xsi:type="dcterms:W3CDTF">2016-11-11T09:29:59Z</dcterms:created>
  <dcterms:modified xsi:type="dcterms:W3CDTF">2016-11-12T22:37:43Z</dcterms:modified>
</cp:coreProperties>
</file>